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4" r:id="rId11"/>
    <p:sldId id="275" r:id="rId12"/>
    <p:sldId id="264" r:id="rId13"/>
    <p:sldId id="265" r:id="rId14"/>
    <p:sldId id="266" r:id="rId15"/>
    <p:sldId id="267" r:id="rId16"/>
    <p:sldId id="273" r:id="rId17"/>
    <p:sldId id="268" r:id="rId18"/>
    <p:sldId id="269" r:id="rId19"/>
    <p:sldId id="272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BEC6"/>
    <a:srgbClr val="528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8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Grundschrift" panose="00000500000000000000" pitchFamily="2" charset="0"/>
                <a:ea typeface="+mn-ea"/>
                <a:cs typeface="+mn-cs"/>
              </a:defRPr>
            </a:pPr>
            <a:r>
              <a:rPr lang="en-US" sz="2800" dirty="0">
                <a:solidFill>
                  <a:schemeClr val="tx1"/>
                </a:solidFill>
                <a:latin typeface="Grundschrift" panose="00000500000000000000" pitchFamily="2" charset="0"/>
              </a:rPr>
              <a:t>Die</a:t>
            </a:r>
            <a:r>
              <a:rPr lang="en-US" sz="2800" baseline="0" dirty="0">
                <a:solidFill>
                  <a:schemeClr val="tx1"/>
                </a:solidFill>
                <a:latin typeface="Grundschrift" panose="00000500000000000000" pitchFamily="2" charset="0"/>
              </a:rPr>
              <a:t> </a:t>
            </a:r>
            <a:r>
              <a:rPr lang="en-US" sz="2800" baseline="0" dirty="0" err="1">
                <a:solidFill>
                  <a:schemeClr val="tx1"/>
                </a:solidFill>
                <a:latin typeface="Grundschrift" panose="00000500000000000000" pitchFamily="2" charset="0"/>
              </a:rPr>
              <a:t>vier</a:t>
            </a:r>
            <a:r>
              <a:rPr lang="en-US" sz="2800" baseline="0" dirty="0">
                <a:solidFill>
                  <a:schemeClr val="tx1"/>
                </a:solidFill>
                <a:latin typeface="Grundschrift" panose="00000500000000000000" pitchFamily="2" charset="0"/>
              </a:rPr>
              <a:t> </a:t>
            </a:r>
            <a:r>
              <a:rPr lang="en-US" sz="2800" baseline="0" dirty="0" err="1">
                <a:solidFill>
                  <a:schemeClr val="tx1"/>
                </a:solidFill>
                <a:latin typeface="Grundschrift" panose="00000500000000000000" pitchFamily="2" charset="0"/>
              </a:rPr>
              <a:t>Säulen</a:t>
            </a:r>
            <a:r>
              <a:rPr lang="en-US" sz="2800" baseline="0" dirty="0">
                <a:solidFill>
                  <a:schemeClr val="tx1"/>
                </a:solidFill>
                <a:latin typeface="Grundschrift" panose="00000500000000000000" pitchFamily="2" charset="0"/>
              </a:rPr>
              <a:t> der </a:t>
            </a:r>
            <a:r>
              <a:rPr lang="en-US" sz="2800" baseline="0" dirty="0" err="1">
                <a:solidFill>
                  <a:schemeClr val="tx1"/>
                </a:solidFill>
                <a:latin typeface="Grundschrift" panose="00000500000000000000" pitchFamily="2" charset="0"/>
              </a:rPr>
              <a:t>Schulfähigkeit</a:t>
            </a:r>
            <a:endParaRPr lang="en-US" sz="2800" dirty="0">
              <a:solidFill>
                <a:schemeClr val="tx1"/>
              </a:solidFill>
              <a:latin typeface="Grundschrift" panose="00000500000000000000" pitchFamily="2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Grundschrift" panose="00000500000000000000" pitchFamily="2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soziale und emotionale Entwicklung</c:v>
                </c:pt>
                <c:pt idx="1">
                  <c:v>geistige und sprachliche Entwicklung</c:v>
                </c:pt>
                <c:pt idx="2">
                  <c:v>motorische Entwicklung</c:v>
                </c:pt>
                <c:pt idx="3">
                  <c:v>neurologische Reife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4D-4EEC-B5F7-7D959297B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1359088"/>
        <c:axId val="391361712"/>
      </c:barChart>
      <c:catAx>
        <c:axId val="39135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1361712"/>
        <c:crosses val="autoZero"/>
        <c:auto val="1"/>
        <c:lblAlgn val="ctr"/>
        <c:lblOffset val="100"/>
        <c:noMultiLvlLbl val="0"/>
      </c:catAx>
      <c:valAx>
        <c:axId val="3913617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9135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AF8F-3D20-4556-ABFF-F5A109D25567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45FD179-705C-492F-9DE8-D973E288468E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331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AF8F-3D20-4556-ABFF-F5A109D25567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D179-705C-492F-9DE8-D973E288468E}" type="slidenum">
              <a:rPr lang="de-DE" smtClean="0"/>
              <a:t>‹Nr.›</a:t>
            </a:fld>
            <a:endParaRPr lang="de-D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AF8F-3D20-4556-ABFF-F5A109D25567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D179-705C-492F-9DE8-D973E288468E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31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AF8F-3D20-4556-ABFF-F5A109D25567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D179-705C-492F-9DE8-D973E288468E}" type="slidenum">
              <a:rPr lang="de-DE" smtClean="0"/>
              <a:t>‹Nr.›</a:t>
            </a:fld>
            <a:endParaRPr lang="de-D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53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AF8F-3D20-4556-ABFF-F5A109D25567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D179-705C-492F-9DE8-D973E288468E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55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AF8F-3D20-4556-ABFF-F5A109D25567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D179-705C-492F-9DE8-D973E288468E}" type="slidenum">
              <a:rPr lang="de-DE" smtClean="0"/>
              <a:t>‹Nr.›</a:t>
            </a:fld>
            <a:endParaRPr lang="de-D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85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AF8F-3D20-4556-ABFF-F5A109D25567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D179-705C-492F-9DE8-D973E288468E}" type="slidenum">
              <a:rPr lang="de-DE" smtClean="0"/>
              <a:t>‹Nr.›</a:t>
            </a:fld>
            <a:endParaRPr lang="de-D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52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AF8F-3D20-4556-ABFF-F5A109D25567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D179-705C-492F-9DE8-D973E288468E}" type="slidenum">
              <a:rPr lang="de-DE" smtClean="0"/>
              <a:t>‹Nr.›</a:t>
            </a:fld>
            <a:endParaRPr lang="de-D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33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AF8F-3D20-4556-ABFF-F5A109D25567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D179-705C-492F-9DE8-D973E28846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41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AF8F-3D20-4556-ABFF-F5A109D25567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D179-705C-492F-9DE8-D973E288468E}" type="slidenum">
              <a:rPr lang="de-DE" smtClean="0"/>
              <a:t>‹Nr.›</a:t>
            </a:fld>
            <a:endParaRPr lang="de-D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94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0EBAF8F-3D20-4556-ABFF-F5A109D25567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D179-705C-492F-9DE8-D973E288468E}" type="slidenum">
              <a:rPr lang="de-DE" smtClean="0"/>
              <a:t>‹Nr.›</a:t>
            </a:fld>
            <a:endParaRPr lang="de-D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077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BAF8F-3D20-4556-ABFF-F5A109D25567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45FD179-705C-492F-9DE8-D973E288468E}" type="slidenum">
              <a:rPr lang="de-DE" smtClean="0"/>
              <a:t>‹Nr.›</a:t>
            </a:fld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64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hyperlink" Target="https://www.blm.de/aktivitaeten/medienkompetenz/materialien/dein-flimmo_ratgeber.cfm" TargetMode="Externa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8.m4a"/><Relationship Id="rId7" Type="http://schemas.openxmlformats.org/officeDocument/2006/relationships/image" Target="../media/image4.sv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hyperlink" Target="https://www.km.bayern.de/ministerium/videos.html?play=370" TargetMode="Externa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F434BC4B-B77D-4869-8B6F-341E71E578A6}"/>
              </a:ext>
            </a:extLst>
          </p:cNvPr>
          <p:cNvSpPr/>
          <p:nvPr/>
        </p:nvSpPr>
        <p:spPr>
          <a:xfrm>
            <a:off x="644324" y="1855875"/>
            <a:ext cx="10903352" cy="36073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0" dirty="0">
                <a:solidFill>
                  <a:schemeClr val="accent1">
                    <a:lumMod val="75000"/>
                  </a:schemeClr>
                </a:solidFill>
                <a:latin typeface="Grundschrift" panose="00000500000000000000" pitchFamily="2" charset="0"/>
              </a:rPr>
              <a:t>Schulfähigkeit</a:t>
            </a:r>
          </a:p>
          <a:p>
            <a:pPr algn="ctr"/>
            <a:r>
              <a:rPr lang="de-DE" sz="4400" dirty="0">
                <a:solidFill>
                  <a:schemeClr val="accent1">
                    <a:lumMod val="75000"/>
                  </a:schemeClr>
                </a:solidFill>
                <a:latin typeface="Grundschrift" panose="00000500000000000000" pitchFamily="2" charset="0"/>
              </a:rPr>
              <a:t>Welche Kompetenzen soll ein Schulanfänger mitbringen?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C1751C3-A687-403D-ABDA-58EBAC277660}"/>
              </a:ext>
            </a:extLst>
          </p:cNvPr>
          <p:cNvSpPr txBox="1"/>
          <p:nvPr/>
        </p:nvSpPr>
        <p:spPr>
          <a:xfrm>
            <a:off x="841094" y="532436"/>
            <a:ext cx="10509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latin typeface="Grundschrift" panose="00000500000000000000" pitchFamily="2" charset="0"/>
              </a:rPr>
              <a:t>Herzlich Willkommen </a:t>
            </a:r>
          </a:p>
          <a:p>
            <a:pPr algn="ctr"/>
            <a:r>
              <a:rPr lang="de-DE" sz="4000" dirty="0">
                <a:latin typeface="Grundschrift" panose="00000500000000000000" pitchFamily="2" charset="0"/>
              </a:rPr>
              <a:t>zum digitalen Elternabend zum Thema: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48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7"/>
    </mc:Choice>
    <mc:Fallback>
      <p:transition spd="slow" advTm="1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4C41BFE-49DA-424F-BCA3-B09BAB7556D8}"/>
              </a:ext>
            </a:extLst>
          </p:cNvPr>
          <p:cNvSpPr/>
          <p:nvPr/>
        </p:nvSpPr>
        <p:spPr>
          <a:xfrm>
            <a:off x="644324" y="416688"/>
            <a:ext cx="10903352" cy="902825"/>
          </a:xfrm>
          <a:prstGeom prst="roundRect">
            <a:avLst/>
          </a:prstGeom>
          <a:solidFill>
            <a:srgbClr val="5284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Grundschrift" panose="00000500000000000000" pitchFamily="2" charset="0"/>
              </a:rPr>
              <a:t>Das sollte Ihr Kind zum Schulbeginn können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28FA460-B9FF-4AD8-A411-BBFCD6B9BE45}"/>
              </a:ext>
            </a:extLst>
          </p:cNvPr>
          <p:cNvSpPr/>
          <p:nvPr/>
        </p:nvSpPr>
        <p:spPr>
          <a:xfrm>
            <a:off x="129309" y="1506430"/>
            <a:ext cx="11767127" cy="4234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Den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eigenen Vornamen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wissen und schreiben können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Die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eigene Adresse, Telefonnummer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wissen</a:t>
            </a:r>
            <a:r>
              <a:rPr lang="de-DE" sz="1400" dirty="0"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Die eigene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Haltestelle für den Bus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wissen (!)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Den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eigenen Geburtstag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wissen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Sich alleine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aus- und anziehen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können (zügig!)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Den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Schulranzen öffnen und schließen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können und ihn selbstständig auf den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Rücken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hängen können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Den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Schulranzen packen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können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Schleifen und Knoten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binden (!)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Den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Schulweg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sicher wissen und sich dabei verkehrssicher verhalten können (gehen Sie immer wieder diesen Weg mit ihrem Kind und besprechen Sie die Gefahren 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.); trauen Sie Ihrem Kind nach dieser Übung möglichst bald zu, den Schulweg alleine zu meistern (oder mit Nachbarskindern)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Den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Weg zur Bushaltestelle 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sicher wissen und über das verkehrssichere Verhalten Bescheid wissen.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Alleine auf der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Toilette 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zurecht kommen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Für längere Zeit die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Abwesenheit der Eltern entbehren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82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92"/>
    </mc:Choice>
    <mc:Fallback>
      <p:transition spd="slow" advTm="47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4C41BFE-49DA-424F-BCA3-B09BAB7556D8}"/>
              </a:ext>
            </a:extLst>
          </p:cNvPr>
          <p:cNvSpPr/>
          <p:nvPr/>
        </p:nvSpPr>
        <p:spPr>
          <a:xfrm>
            <a:off x="644324" y="416688"/>
            <a:ext cx="10903352" cy="902825"/>
          </a:xfrm>
          <a:prstGeom prst="roundRect">
            <a:avLst/>
          </a:prstGeom>
          <a:solidFill>
            <a:srgbClr val="5284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>
                <a:latin typeface="Grundschrift" panose="00000500000000000000" pitchFamily="2" charset="0"/>
              </a:rPr>
              <a:t>Das sollte Ihr Kind zum Schulbeginn können</a:t>
            </a:r>
            <a:endParaRPr lang="de-DE" sz="3600" dirty="0">
              <a:latin typeface="Grundschrift" panose="00000500000000000000" pitchFamily="2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28FA460-B9FF-4AD8-A411-BBFCD6B9BE45}"/>
              </a:ext>
            </a:extLst>
          </p:cNvPr>
          <p:cNvSpPr/>
          <p:nvPr/>
        </p:nvSpPr>
        <p:spPr>
          <a:xfrm>
            <a:off x="424873" y="1607988"/>
            <a:ext cx="11767127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Für längere Zeit die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Abwesenheit der Eltern entbehren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Tätigkeiten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konzentriert, ordentlich und zügig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zu Ende zu bringen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Schnelligkeit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in manchen Dingen (anziehen, aufräumen usw.)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Richtiger und sauberer Umgang mit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Schere und Kleber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Ausdauer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zeigen, etwas fertig zu machen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Während Beschäftigungsphasen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ruhig sitzen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können (auch am Esstisch!)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Stifthaltung 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(!) 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Griffhilfe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Sich nicht immer auf Hilfe verlassen -&gt; „Hilf mir, es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selbst zu tun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!“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Regeln einhalten 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Zuhören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können und Wünsche und Gedanken in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ganzen Sätzen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formulieren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Einen Sinn für </a:t>
            </a:r>
            <a:r>
              <a:rPr lang="de-DE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Ordnung</a:t>
            </a: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entwickeln.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DR HH" pitchFamily="2" charset="0"/>
              <a:buChar char="-"/>
            </a:pPr>
            <a:r>
              <a:rPr lang="de-DE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rundschrif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Sich in eine Gruppe integrieren können.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52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76"/>
    </mc:Choice>
    <mc:Fallback>
      <p:transition spd="slow" advTm="19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B6FA101-67E9-4C58-BD42-0751213F2075}"/>
              </a:ext>
            </a:extLst>
          </p:cNvPr>
          <p:cNvSpPr/>
          <p:nvPr/>
        </p:nvSpPr>
        <p:spPr>
          <a:xfrm>
            <a:off x="960268" y="319780"/>
            <a:ext cx="10271464" cy="13937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  <a:latin typeface="Grundschrift" panose="00000500000000000000" pitchFamily="2" charset="0"/>
              </a:rPr>
              <a:t>So können die Eltern ihr Kind auf die Schule vorbereiten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34D226-8C7F-4806-A2B4-B10B9CF3BDEC}"/>
              </a:ext>
            </a:extLst>
          </p:cNvPr>
          <p:cNvSpPr txBox="1"/>
          <p:nvPr/>
        </p:nvSpPr>
        <p:spPr>
          <a:xfrm>
            <a:off x="367645" y="2318994"/>
            <a:ext cx="942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1. Veränderungen akzeptieren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A3AC554-558B-472C-990A-8FE79B5AF320}"/>
              </a:ext>
            </a:extLst>
          </p:cNvPr>
          <p:cNvSpPr txBox="1"/>
          <p:nvPr/>
        </p:nvSpPr>
        <p:spPr>
          <a:xfrm>
            <a:off x="1074656" y="3484495"/>
            <a:ext cx="592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Verhalten des Kindes</a:t>
            </a:r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3F9DDC60-D2EC-40D4-8414-47F20201CE20}"/>
              </a:ext>
            </a:extLst>
          </p:cNvPr>
          <p:cNvSpPr/>
          <p:nvPr/>
        </p:nvSpPr>
        <p:spPr>
          <a:xfrm>
            <a:off x="960268" y="4133325"/>
            <a:ext cx="488928" cy="9050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48325B2-0BCB-498E-B690-8D5CFC538C2A}"/>
              </a:ext>
            </a:extLst>
          </p:cNvPr>
          <p:cNvSpPr txBox="1"/>
          <p:nvPr/>
        </p:nvSpPr>
        <p:spPr>
          <a:xfrm>
            <a:off x="35809" y="5390068"/>
            <a:ext cx="233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rundschrift" panose="00000500000000000000" pitchFamily="2" charset="0"/>
              </a:rPr>
              <a:t>mehr Selbstständigkeit</a:t>
            </a:r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F7F95D7C-4629-48AA-B2CC-6CA7D5320413}"/>
              </a:ext>
            </a:extLst>
          </p:cNvPr>
          <p:cNvSpPr/>
          <p:nvPr/>
        </p:nvSpPr>
        <p:spPr>
          <a:xfrm>
            <a:off x="3048152" y="4133322"/>
            <a:ext cx="488928" cy="9050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A0481E7-2F8C-408E-87D8-C49B30FD6140}"/>
              </a:ext>
            </a:extLst>
          </p:cNvPr>
          <p:cNvSpPr txBox="1"/>
          <p:nvPr/>
        </p:nvSpPr>
        <p:spPr>
          <a:xfrm>
            <a:off x="2651593" y="5383876"/>
            <a:ext cx="128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rundschrift" panose="00000500000000000000" pitchFamily="2" charset="0"/>
              </a:rPr>
              <a:t>Abnabelung</a:t>
            </a:r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582349D8-0C7F-4EEC-BA68-6239141CCB6D}"/>
              </a:ext>
            </a:extLst>
          </p:cNvPr>
          <p:cNvSpPr/>
          <p:nvPr/>
        </p:nvSpPr>
        <p:spPr>
          <a:xfrm>
            <a:off x="5237200" y="4133321"/>
            <a:ext cx="488928" cy="9050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F2B3F0DE-4D9B-4318-B8C6-65CE123DFB1A}"/>
              </a:ext>
            </a:extLst>
          </p:cNvPr>
          <p:cNvSpPr/>
          <p:nvPr/>
        </p:nvSpPr>
        <p:spPr>
          <a:xfrm>
            <a:off x="7824247" y="4133321"/>
            <a:ext cx="488928" cy="9050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4806D1C-87C7-4E3B-AB49-9FB2BBCA111E}"/>
              </a:ext>
            </a:extLst>
          </p:cNvPr>
          <p:cNvSpPr txBox="1"/>
          <p:nvPr/>
        </p:nvSpPr>
        <p:spPr>
          <a:xfrm>
            <a:off x="4435288" y="5403900"/>
            <a:ext cx="209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rundschrift" panose="00000500000000000000" pitchFamily="2" charset="0"/>
              </a:rPr>
              <a:t>Erfolg, Freude, Lob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7D5A844-13F2-458C-A956-AE73E9471C31}"/>
              </a:ext>
            </a:extLst>
          </p:cNvPr>
          <p:cNvSpPr txBox="1"/>
          <p:nvPr/>
        </p:nvSpPr>
        <p:spPr>
          <a:xfrm>
            <a:off x="6603616" y="5383876"/>
            <a:ext cx="293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rundschrift" panose="00000500000000000000" pitchFamily="2" charset="0"/>
              </a:rPr>
              <a:t>Misserfolg, Müdigkeit, Angst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7AAB76CF-CF08-4E65-88B9-FDC4BC19128B}"/>
              </a:ext>
            </a:extLst>
          </p:cNvPr>
          <p:cNvSpPr/>
          <p:nvPr/>
        </p:nvSpPr>
        <p:spPr>
          <a:xfrm>
            <a:off x="9219414" y="4345757"/>
            <a:ext cx="1027522" cy="692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82FBF63-E695-43CF-BF84-7090B8CF1D18}"/>
              </a:ext>
            </a:extLst>
          </p:cNvPr>
          <p:cNvSpPr txBox="1"/>
          <p:nvPr/>
        </p:nvSpPr>
        <p:spPr>
          <a:xfrm>
            <a:off x="10330523" y="4091876"/>
            <a:ext cx="164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Gelassenheit &amp;</a:t>
            </a:r>
          </a:p>
          <a:p>
            <a:r>
              <a:rPr lang="de-DE" dirty="0"/>
              <a:t>Vertrauen in Lehrer, Schule und Kind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27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92"/>
    </mc:Choice>
    <mc:Fallback>
      <p:transition spd="slow" advTm="87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 animBg="1"/>
      <p:bldP spid="13" grpId="0"/>
      <p:bldP spid="14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B6FA101-67E9-4C58-BD42-0751213F2075}"/>
              </a:ext>
            </a:extLst>
          </p:cNvPr>
          <p:cNvSpPr/>
          <p:nvPr/>
        </p:nvSpPr>
        <p:spPr>
          <a:xfrm>
            <a:off x="960268" y="319780"/>
            <a:ext cx="10271464" cy="13937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  <a:latin typeface="Grundschrift" panose="00000500000000000000" pitchFamily="2" charset="0"/>
              </a:rPr>
              <a:t>So können die Eltern ihr Kind auf die Schule vorbereiten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34D226-8C7F-4806-A2B4-B10B9CF3BDEC}"/>
              </a:ext>
            </a:extLst>
          </p:cNvPr>
          <p:cNvSpPr txBox="1"/>
          <p:nvPr/>
        </p:nvSpPr>
        <p:spPr>
          <a:xfrm>
            <a:off x="367645" y="2318994"/>
            <a:ext cx="942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2. Tagesablauf anpassen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DDB4A11-D259-40FD-A703-C610E1F5EB5B}"/>
              </a:ext>
            </a:extLst>
          </p:cNvPr>
          <p:cNvSpPr txBox="1"/>
          <p:nvPr/>
        </p:nvSpPr>
        <p:spPr>
          <a:xfrm>
            <a:off x="1074656" y="2950590"/>
            <a:ext cx="101570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geregelter Rhythmus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genügend Schlaf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zeitig aufwecken, um entspannt in den Tag zu starten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Frühstück (</a:t>
            </a:r>
            <a:r>
              <a:rPr lang="de-DE" sz="2400" dirty="0" err="1">
                <a:latin typeface="Grundschrift" panose="00000500000000000000" pitchFamily="2" charset="0"/>
              </a:rPr>
              <a:t>kindabhängig</a:t>
            </a:r>
            <a:r>
              <a:rPr lang="de-DE" sz="2400" dirty="0">
                <a:latin typeface="Grundschrift" panose="00000500000000000000" pitchFamily="2" charset="0"/>
              </a:rPr>
              <a:t>, erste Essenspause erst um 9:45 Uhr)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feste Hausaufgabenzeiten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gemeinsames Packen des Schulranzens (Stifte gespitzt? Hausaufgaben eingepackt?)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8F505DE-66AC-435A-8EFC-E7810D65AAF8}"/>
              </a:ext>
            </a:extLst>
          </p:cNvPr>
          <p:cNvSpPr/>
          <p:nvPr/>
        </p:nvSpPr>
        <p:spPr>
          <a:xfrm>
            <a:off x="480767" y="5986021"/>
            <a:ext cx="1611984" cy="552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986327E-A45A-489A-8550-1D02924B6FAF}"/>
              </a:ext>
            </a:extLst>
          </p:cNvPr>
          <p:cNvSpPr txBox="1"/>
          <p:nvPr/>
        </p:nvSpPr>
        <p:spPr>
          <a:xfrm>
            <a:off x="2413262" y="5986021"/>
            <a:ext cx="789023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Tagesrhythmus ist </a:t>
            </a:r>
            <a:r>
              <a:rPr lang="de-DE" sz="2800" dirty="0" err="1">
                <a:latin typeface="Grundschrift" panose="00000500000000000000" pitchFamily="2" charset="0"/>
              </a:rPr>
              <a:t>kind</a:t>
            </a:r>
            <a:r>
              <a:rPr lang="de-DE" sz="2800" dirty="0">
                <a:latin typeface="Grundschrift" panose="00000500000000000000" pitchFamily="2" charset="0"/>
              </a:rPr>
              <a:t>- und familienabhängig!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65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43"/>
    </mc:Choice>
    <mc:Fallback>
      <p:transition spd="slow" advTm="91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  <p:bldP spid="2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B6FA101-67E9-4C58-BD42-0751213F2075}"/>
              </a:ext>
            </a:extLst>
          </p:cNvPr>
          <p:cNvSpPr/>
          <p:nvPr/>
        </p:nvSpPr>
        <p:spPr>
          <a:xfrm>
            <a:off x="960268" y="319780"/>
            <a:ext cx="10271464" cy="13937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  <a:latin typeface="Grundschrift" panose="00000500000000000000" pitchFamily="2" charset="0"/>
              </a:rPr>
              <a:t>So können die Eltern ihr Kind auf die Schule vorbereiten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34D226-8C7F-4806-A2B4-B10B9CF3BDEC}"/>
              </a:ext>
            </a:extLst>
          </p:cNvPr>
          <p:cNvSpPr txBox="1"/>
          <p:nvPr/>
        </p:nvSpPr>
        <p:spPr>
          <a:xfrm>
            <a:off x="367645" y="2318994"/>
            <a:ext cx="942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3. Selbstständigkeit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DDB4A11-D259-40FD-A703-C610E1F5EB5B}"/>
              </a:ext>
            </a:extLst>
          </p:cNvPr>
          <p:cNvSpPr txBox="1"/>
          <p:nvPr/>
        </p:nvSpPr>
        <p:spPr>
          <a:xfrm>
            <a:off x="1074656" y="2950590"/>
            <a:ext cx="10157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Förderung und Unterstützung der Selbstständigkeit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923A826-EE15-4AE8-A381-C0B226AAE329}"/>
              </a:ext>
            </a:extLst>
          </p:cNvPr>
          <p:cNvSpPr/>
          <p:nvPr/>
        </p:nvSpPr>
        <p:spPr>
          <a:xfrm>
            <a:off x="47134" y="4473051"/>
            <a:ext cx="2479249" cy="1404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Grundschrift" panose="00000500000000000000" pitchFamily="2" charset="0"/>
              </a:rPr>
              <a:t>kleine Einkäufe tätigen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BDA1407-A525-49B1-A66F-5B7F6446BB97}"/>
              </a:ext>
            </a:extLst>
          </p:cNvPr>
          <p:cNvSpPr/>
          <p:nvPr/>
        </p:nvSpPr>
        <p:spPr>
          <a:xfrm>
            <a:off x="2216868" y="3445746"/>
            <a:ext cx="2479249" cy="1404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Grundschrift" panose="00000500000000000000" pitchFamily="2" charset="0"/>
              </a:rPr>
              <a:t>Kleidung selbst raussuchen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1903054-005E-41C9-8FE6-240820B66F7E}"/>
              </a:ext>
            </a:extLst>
          </p:cNvPr>
          <p:cNvSpPr/>
          <p:nvPr/>
        </p:nvSpPr>
        <p:spPr>
          <a:xfrm>
            <a:off x="4386602" y="4477484"/>
            <a:ext cx="2479249" cy="1404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Grundschrift" panose="00000500000000000000" pitchFamily="2" charset="0"/>
              </a:rPr>
              <a:t>Freunde anrufen, um sich zu verabreden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5C21FF8-E7F9-4B2E-8D83-32C1DB233601}"/>
              </a:ext>
            </a:extLst>
          </p:cNvPr>
          <p:cNvSpPr/>
          <p:nvPr/>
        </p:nvSpPr>
        <p:spPr>
          <a:xfrm>
            <a:off x="6865851" y="3445746"/>
            <a:ext cx="2479249" cy="1404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Grundschrift" panose="00000500000000000000" pitchFamily="2" charset="0"/>
              </a:rPr>
              <a:t>einen Freund alleine besuchen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49A76B8-252A-4856-B15F-6E0BE01AB5A2}"/>
              </a:ext>
            </a:extLst>
          </p:cNvPr>
          <p:cNvSpPr/>
          <p:nvPr/>
        </p:nvSpPr>
        <p:spPr>
          <a:xfrm>
            <a:off x="9345100" y="4473051"/>
            <a:ext cx="2479249" cy="1404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Grundschrift" panose="00000500000000000000" pitchFamily="2" charset="0"/>
              </a:rPr>
              <a:t>Hausaufgaben nach und nach alleine bearbeiten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44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84"/>
    </mc:Choice>
    <mc:Fallback>
      <p:transition spd="slow" advTm="60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B6FA101-67E9-4C58-BD42-0751213F2075}"/>
              </a:ext>
            </a:extLst>
          </p:cNvPr>
          <p:cNvSpPr/>
          <p:nvPr/>
        </p:nvSpPr>
        <p:spPr>
          <a:xfrm>
            <a:off x="960268" y="319780"/>
            <a:ext cx="10271464" cy="13937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  <a:latin typeface="Grundschrift" panose="00000500000000000000" pitchFamily="2" charset="0"/>
              </a:rPr>
              <a:t>So können die Eltern ihr Kind auf die Schule vorbereiten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34D226-8C7F-4806-A2B4-B10B9CF3BDEC}"/>
              </a:ext>
            </a:extLst>
          </p:cNvPr>
          <p:cNvSpPr txBox="1"/>
          <p:nvPr/>
        </p:nvSpPr>
        <p:spPr>
          <a:xfrm>
            <a:off x="367645" y="2318994"/>
            <a:ext cx="942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3. Selbstständigkeit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DDB4A11-D259-40FD-A703-C610E1F5EB5B}"/>
              </a:ext>
            </a:extLst>
          </p:cNvPr>
          <p:cNvSpPr txBox="1"/>
          <p:nvPr/>
        </p:nvSpPr>
        <p:spPr>
          <a:xfrm>
            <a:off x="1074656" y="2950590"/>
            <a:ext cx="10157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Förderung und Unterstützung der Selbstständigkeit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708C8C7-FC0B-40AB-9C05-660BD57837EF}"/>
              </a:ext>
            </a:extLst>
          </p:cNvPr>
          <p:cNvSpPr/>
          <p:nvPr/>
        </p:nvSpPr>
        <p:spPr>
          <a:xfrm>
            <a:off x="67559" y="3499481"/>
            <a:ext cx="2158739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Loben und ermutigen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7D1126D-8685-422D-8232-0F95AD6998E5}"/>
              </a:ext>
            </a:extLst>
          </p:cNvPr>
          <p:cNvSpPr/>
          <p:nvPr/>
        </p:nvSpPr>
        <p:spPr>
          <a:xfrm>
            <a:off x="526330" y="5210129"/>
            <a:ext cx="2158739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Schritt für Schritt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9CDB-C578-4AE2-9E21-4CF727AF79C8}"/>
              </a:ext>
            </a:extLst>
          </p:cNvPr>
          <p:cNvSpPr/>
          <p:nvPr/>
        </p:nvSpPr>
        <p:spPr>
          <a:xfrm>
            <a:off x="2416404" y="4050632"/>
            <a:ext cx="2158739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Kleine Hilfsmittel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A08B9AB-59FA-4DFD-A202-A4104C6D3E5A}"/>
              </a:ext>
            </a:extLst>
          </p:cNvPr>
          <p:cNvSpPr/>
          <p:nvPr/>
        </p:nvSpPr>
        <p:spPr>
          <a:xfrm>
            <a:off x="4183144" y="5162232"/>
            <a:ext cx="2158739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Fördern, aber nicht überfordern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E972F5F-46AE-4B99-A237-5D0E38B51B55}"/>
              </a:ext>
            </a:extLst>
          </p:cNvPr>
          <p:cNvSpPr/>
          <p:nvPr/>
        </p:nvSpPr>
        <p:spPr>
          <a:xfrm>
            <a:off x="5016630" y="3591488"/>
            <a:ext cx="2158739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Dem Kind vertrauen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E557A35-C789-484D-897F-AE2D497FA076}"/>
              </a:ext>
            </a:extLst>
          </p:cNvPr>
          <p:cNvSpPr/>
          <p:nvPr/>
        </p:nvSpPr>
        <p:spPr>
          <a:xfrm>
            <a:off x="7175369" y="5210129"/>
            <a:ext cx="2158739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Regeln vorgeben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6E7D2D9-4C24-48F6-B990-83C36100BD8B}"/>
              </a:ext>
            </a:extLst>
          </p:cNvPr>
          <p:cNvSpPr/>
          <p:nvPr/>
        </p:nvSpPr>
        <p:spPr>
          <a:xfrm>
            <a:off x="8127476" y="3301358"/>
            <a:ext cx="2158739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Probleme selbst lösen lassen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C871B0C-FA91-49F9-B32A-5FFCBECD3B94}"/>
              </a:ext>
            </a:extLst>
          </p:cNvPr>
          <p:cNvSpPr/>
          <p:nvPr/>
        </p:nvSpPr>
        <p:spPr>
          <a:xfrm>
            <a:off x="9752813" y="4750985"/>
            <a:ext cx="2158739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Schutz und Geborgenheit vermitteln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43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928"/>
    </mc:Choice>
    <mc:Fallback>
      <p:transition spd="slow" advTm="220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B6FA101-67E9-4C58-BD42-0751213F2075}"/>
              </a:ext>
            </a:extLst>
          </p:cNvPr>
          <p:cNvSpPr/>
          <p:nvPr/>
        </p:nvSpPr>
        <p:spPr>
          <a:xfrm>
            <a:off x="960268" y="319780"/>
            <a:ext cx="10271464" cy="13937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  <a:latin typeface="Grundschrift" panose="00000500000000000000" pitchFamily="2" charset="0"/>
              </a:rPr>
              <a:t>So können die Eltern ihr Kind auf die Schule vorbereiten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34D226-8C7F-4806-A2B4-B10B9CF3BDEC}"/>
              </a:ext>
            </a:extLst>
          </p:cNvPr>
          <p:cNvSpPr txBox="1"/>
          <p:nvPr/>
        </p:nvSpPr>
        <p:spPr>
          <a:xfrm>
            <a:off x="413826" y="1990376"/>
            <a:ext cx="942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4. Stärkung der Resilienz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DDB4A11-D259-40FD-A703-C610E1F5EB5B}"/>
              </a:ext>
            </a:extLst>
          </p:cNvPr>
          <p:cNvSpPr txBox="1"/>
          <p:nvPr/>
        </p:nvSpPr>
        <p:spPr>
          <a:xfrm>
            <a:off x="1017461" y="2607730"/>
            <a:ext cx="10157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Grundschrift" panose="00000500000000000000" pitchFamily="2" charset="0"/>
              </a:rPr>
              <a:t>Repertoire an Fähigkeiten und Eigenschaften, die es dem Kind ermöglichen, sich aus eigener Kraft über Rückschläge und Herausforderungen hinwegzusetzen, für sich selbst einzugestehen und zu wachsen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708C8C7-FC0B-40AB-9C05-660BD57837EF}"/>
              </a:ext>
            </a:extLst>
          </p:cNvPr>
          <p:cNvSpPr/>
          <p:nvPr/>
        </p:nvSpPr>
        <p:spPr>
          <a:xfrm>
            <a:off x="499744" y="3881448"/>
            <a:ext cx="3007420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Selbstwahrnehmung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7D1126D-8685-422D-8232-0F95AD6998E5}"/>
              </a:ext>
            </a:extLst>
          </p:cNvPr>
          <p:cNvSpPr/>
          <p:nvPr/>
        </p:nvSpPr>
        <p:spPr>
          <a:xfrm>
            <a:off x="526330" y="5210129"/>
            <a:ext cx="2595561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Selbststeuerung/</a:t>
            </a:r>
          </a:p>
          <a:p>
            <a:pPr algn="ctr"/>
            <a:r>
              <a:rPr lang="de-DE" dirty="0"/>
              <a:t>Selbstregulierung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A08B9AB-59FA-4DFD-A202-A4104C6D3E5A}"/>
              </a:ext>
            </a:extLst>
          </p:cNvPr>
          <p:cNvSpPr/>
          <p:nvPr/>
        </p:nvSpPr>
        <p:spPr>
          <a:xfrm>
            <a:off x="3507164" y="5114334"/>
            <a:ext cx="2891911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Selbstwirksamkeit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E972F5F-46AE-4B99-A237-5D0E38B51B55}"/>
              </a:ext>
            </a:extLst>
          </p:cNvPr>
          <p:cNvSpPr/>
          <p:nvPr/>
        </p:nvSpPr>
        <p:spPr>
          <a:xfrm>
            <a:off x="5600937" y="3958392"/>
            <a:ext cx="2158739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Soziale Kompetenz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E557A35-C789-484D-897F-AE2D497FA076}"/>
              </a:ext>
            </a:extLst>
          </p:cNvPr>
          <p:cNvSpPr/>
          <p:nvPr/>
        </p:nvSpPr>
        <p:spPr>
          <a:xfrm>
            <a:off x="7210439" y="5210128"/>
            <a:ext cx="3023452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Problemlösefähigkeit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C871B0C-FA91-49F9-B32A-5FFCBECD3B94}"/>
              </a:ext>
            </a:extLst>
          </p:cNvPr>
          <p:cNvSpPr/>
          <p:nvPr/>
        </p:nvSpPr>
        <p:spPr>
          <a:xfrm>
            <a:off x="8525163" y="3866154"/>
            <a:ext cx="3549137" cy="1159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Adaptive Bewältigungskompetenz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C005A8AD-611D-4702-A19F-990EAE8FD529}"/>
              </a:ext>
            </a:extLst>
          </p:cNvPr>
          <p:cNvSpPr/>
          <p:nvPr/>
        </p:nvSpPr>
        <p:spPr>
          <a:xfrm>
            <a:off x="117700" y="2698073"/>
            <a:ext cx="899761" cy="730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0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288"/>
    </mc:Choice>
    <mc:Fallback>
      <p:transition spd="slow" advTm="289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B6FA101-67E9-4C58-BD42-0751213F2075}"/>
              </a:ext>
            </a:extLst>
          </p:cNvPr>
          <p:cNvSpPr/>
          <p:nvPr/>
        </p:nvSpPr>
        <p:spPr>
          <a:xfrm>
            <a:off x="960268" y="319780"/>
            <a:ext cx="10271464" cy="13937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  <a:latin typeface="Grundschrift" panose="00000500000000000000" pitchFamily="2" charset="0"/>
              </a:rPr>
              <a:t>So können die Eltern ihr Kind auf die Schule vorbereiten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34D226-8C7F-4806-A2B4-B10B9CF3BDEC}"/>
              </a:ext>
            </a:extLst>
          </p:cNvPr>
          <p:cNvSpPr txBox="1"/>
          <p:nvPr/>
        </p:nvSpPr>
        <p:spPr>
          <a:xfrm>
            <a:off x="367645" y="2318994"/>
            <a:ext cx="942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5. Einschränkung des Medienkonsums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DDB4A11-D259-40FD-A703-C610E1F5EB5B}"/>
              </a:ext>
            </a:extLst>
          </p:cNvPr>
          <p:cNvSpPr txBox="1"/>
          <p:nvPr/>
        </p:nvSpPr>
        <p:spPr>
          <a:xfrm>
            <a:off x="1074656" y="2950590"/>
            <a:ext cx="105962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Generell: Jede Familie hat ihre eigenen Regeln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Grundschulkinder: empfohlen 45-60 Minuten insgesamt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Eine Stunde nach den Hausaufgaben und eine Stunde vor dem Schlafen möglichst keine Bildschirmmedien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Genaues Beobachten und Besprechen der Sendungen/Spiele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Zurückgreifen auf Brettspiele, Bücher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Aber: Medien auch als Lernzuwachs sehen (Antolin, Anton, Schlaukopf, …)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A31BC424-2614-4364-967E-E352C75CC57F}"/>
              </a:ext>
            </a:extLst>
          </p:cNvPr>
          <p:cNvSpPr/>
          <p:nvPr/>
        </p:nvSpPr>
        <p:spPr>
          <a:xfrm>
            <a:off x="603114" y="5695006"/>
            <a:ext cx="471340" cy="131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2913564F-A7E4-4D5C-A062-F9ED612812FA}"/>
              </a:ext>
            </a:extLst>
          </p:cNvPr>
          <p:cNvSpPr/>
          <p:nvPr/>
        </p:nvSpPr>
        <p:spPr>
          <a:xfrm>
            <a:off x="367645" y="6202837"/>
            <a:ext cx="1659118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D53B55F-170B-4468-81AB-D57CD11A0688}"/>
              </a:ext>
            </a:extLst>
          </p:cNvPr>
          <p:cNvSpPr txBox="1"/>
          <p:nvPr/>
        </p:nvSpPr>
        <p:spPr>
          <a:xfrm>
            <a:off x="2290714" y="6279781"/>
            <a:ext cx="282529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Grundschrift" panose="00000500000000000000" pitchFamily="2" charset="0"/>
                <a:hlinkClick r:id="rId5"/>
              </a:rPr>
              <a:t>Medienkompetenz</a:t>
            </a:r>
            <a:endParaRPr lang="de-DE" sz="2800" dirty="0">
              <a:latin typeface="Grundschrift" panose="000005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ECD656C-A9DD-4171-AC35-5E17C3CA3D28}"/>
              </a:ext>
            </a:extLst>
          </p:cNvPr>
          <p:cNvSpPr txBox="1"/>
          <p:nvPr/>
        </p:nvSpPr>
        <p:spPr>
          <a:xfrm>
            <a:off x="1278194" y="5596149"/>
            <a:ext cx="3018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Grundschrift" panose="00000500000000000000" pitchFamily="2" charset="0"/>
              </a:rPr>
              <a:t>Digitales Lernen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783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76"/>
    </mc:Choice>
    <mc:Fallback>
      <p:transition spd="slow" advTm="53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B6FA101-67E9-4C58-BD42-0751213F2075}"/>
              </a:ext>
            </a:extLst>
          </p:cNvPr>
          <p:cNvSpPr/>
          <p:nvPr/>
        </p:nvSpPr>
        <p:spPr>
          <a:xfrm>
            <a:off x="960268" y="319780"/>
            <a:ext cx="10271464" cy="13937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  <a:latin typeface="Grundschrift" panose="00000500000000000000" pitchFamily="2" charset="0"/>
              </a:rPr>
              <a:t>So können die Eltern ihr Kind auf die Schule vorbereiten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34D226-8C7F-4806-A2B4-B10B9CF3BDEC}"/>
              </a:ext>
            </a:extLst>
          </p:cNvPr>
          <p:cNvSpPr txBox="1"/>
          <p:nvPr/>
        </p:nvSpPr>
        <p:spPr>
          <a:xfrm>
            <a:off x="367645" y="2318994"/>
            <a:ext cx="942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Grundschrift" panose="00000500000000000000" pitchFamily="2" charset="0"/>
              </a:rPr>
              <a:t>5. Freuen Sie sich mit Ihrem Kind auf die Schule!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AB3367-0DEF-4B91-970C-B0CC741AD0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20" y="1173657"/>
            <a:ext cx="3243432" cy="229067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6EDE69E-A53E-4F6B-93F5-934EA81BEA35}"/>
              </a:ext>
            </a:extLst>
          </p:cNvPr>
          <p:cNvSpPr txBox="1"/>
          <p:nvPr/>
        </p:nvSpPr>
        <p:spPr>
          <a:xfrm>
            <a:off x="503068" y="3784954"/>
            <a:ext cx="4294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Grundschrift" panose="00000500000000000000" pitchFamily="2" charset="0"/>
              </a:rPr>
              <a:t>Kein Abschied von der Kindheit</a:t>
            </a:r>
          </a:p>
        </p:txBody>
      </p:sp>
      <p:pic>
        <p:nvPicPr>
          <p:cNvPr id="11" name="Grafik 10" descr="Schließen">
            <a:extLst>
              <a:ext uri="{FF2B5EF4-FFF2-40B4-BE49-F238E27FC236}">
                <a16:creationId xmlns:a16="http://schemas.microsoft.com/office/drawing/2014/main" id="{8FE999A5-0B5A-427A-A412-DCD70136594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93187" y="2971800"/>
            <a:ext cx="914400" cy="9144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B61E198-1B3B-4FFB-B2E1-4F08FB34AB9D}"/>
              </a:ext>
            </a:extLst>
          </p:cNvPr>
          <p:cNvSpPr txBox="1"/>
          <p:nvPr/>
        </p:nvSpPr>
        <p:spPr>
          <a:xfrm>
            <a:off x="948693" y="4468521"/>
            <a:ext cx="340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Grundschrift" panose="00000500000000000000" pitchFamily="2" charset="0"/>
              </a:rPr>
              <a:t>Keine negativen Aussagen </a:t>
            </a:r>
          </a:p>
        </p:txBody>
      </p:sp>
      <p:pic>
        <p:nvPicPr>
          <p:cNvPr id="14" name="Grafik 13" descr="Häkchen">
            <a:extLst>
              <a:ext uri="{FF2B5EF4-FFF2-40B4-BE49-F238E27FC236}">
                <a16:creationId xmlns:a16="http://schemas.microsoft.com/office/drawing/2014/main" id="{07A44733-011F-4627-A043-5FBBC80CF14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689422" y="2870554"/>
            <a:ext cx="914400" cy="9144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67E9B19-5D81-4402-939B-141F46191E3F}"/>
              </a:ext>
            </a:extLst>
          </p:cNvPr>
          <p:cNvSpPr txBox="1"/>
          <p:nvPr/>
        </p:nvSpPr>
        <p:spPr>
          <a:xfrm>
            <a:off x="5664943" y="3784953"/>
            <a:ext cx="487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Grundschrift" panose="00000500000000000000" pitchFamily="2" charset="0"/>
              </a:rPr>
              <a:t>Neuer, natürlicher Lebensabschnitt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888E3E5-B251-466B-902D-77EC00DE7488}"/>
              </a:ext>
            </a:extLst>
          </p:cNvPr>
          <p:cNvSpPr txBox="1"/>
          <p:nvPr/>
        </p:nvSpPr>
        <p:spPr>
          <a:xfrm>
            <a:off x="5181387" y="4468520"/>
            <a:ext cx="393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Grundschrift" panose="00000500000000000000" pitchFamily="2" charset="0"/>
              </a:rPr>
              <a:t>Unterstützung der Vorfreude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61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51"/>
    </mc:Choice>
    <mc:Fallback>
      <p:transition spd="slow" advTm="3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2" grpId="0"/>
      <p:bldP spid="12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2ADAD0C1-092A-4436-9007-C59EA4A08C2F}"/>
              </a:ext>
            </a:extLst>
          </p:cNvPr>
          <p:cNvSpPr/>
          <p:nvPr/>
        </p:nvSpPr>
        <p:spPr>
          <a:xfrm>
            <a:off x="960268" y="319780"/>
            <a:ext cx="10271464" cy="13937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  <a:latin typeface="Grundschrift" panose="00000500000000000000" pitchFamily="2" charset="0"/>
              </a:rPr>
              <a:t>Tipps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96F27E7-B94C-44D2-A5EE-F4B7676E4EED}"/>
              </a:ext>
            </a:extLst>
          </p:cNvPr>
          <p:cNvSpPr txBox="1"/>
          <p:nvPr/>
        </p:nvSpPr>
        <p:spPr>
          <a:xfrm>
            <a:off x="350982" y="1958109"/>
            <a:ext cx="1087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3200" dirty="0">
                <a:latin typeface="Grundschrift" panose="00000500000000000000" pitchFamily="2" charset="0"/>
              </a:rPr>
              <a:t>Beobachten Sie Ihr Kind beim Malen und Schreiben.</a:t>
            </a:r>
          </a:p>
          <a:p>
            <a:r>
              <a:rPr lang="de-DE" sz="2800" dirty="0">
                <a:latin typeface="Grundschrift" panose="00000500000000000000" pitchFamily="2" charset="0"/>
              </a:rPr>
              <a:t>&gt; Stifthaltung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latin typeface="Grundschrift" panose="00000500000000000000" pitchFamily="2" charset="0"/>
              </a:rPr>
              <a:t>Druck auf Papier</a:t>
            </a:r>
          </a:p>
          <a:p>
            <a:endParaRPr lang="de-DE" sz="2800" dirty="0">
              <a:latin typeface="Grundschrift" panose="00000500000000000000" pitchFamily="2" charset="0"/>
            </a:endParaRPr>
          </a:p>
          <a:p>
            <a:endParaRPr lang="de-DE" sz="2800" dirty="0">
              <a:latin typeface="Grundschrift" panose="00000500000000000000" pitchFamily="2" charset="0"/>
            </a:endParaRP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0C0FBDB1-0089-48FD-9517-43C61C4A559F}"/>
              </a:ext>
            </a:extLst>
          </p:cNvPr>
          <p:cNvSpPr/>
          <p:nvPr/>
        </p:nvSpPr>
        <p:spPr>
          <a:xfrm>
            <a:off x="4359564" y="2681384"/>
            <a:ext cx="1163781" cy="488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EEB853-8EAE-485E-A287-43213C904279}"/>
              </a:ext>
            </a:extLst>
          </p:cNvPr>
          <p:cNvSpPr txBox="1"/>
          <p:nvPr/>
        </p:nvSpPr>
        <p:spPr>
          <a:xfrm>
            <a:off x="6096000" y="2740952"/>
            <a:ext cx="464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rundschrift" panose="00000500000000000000" pitchFamily="2" charset="0"/>
              </a:rPr>
              <a:t>Übungen zur Verbesserung der Feinmotorik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52362B4-9716-4E39-9B2F-7FB50E8E1349}"/>
              </a:ext>
            </a:extLst>
          </p:cNvPr>
          <p:cNvSpPr/>
          <p:nvPr/>
        </p:nvSpPr>
        <p:spPr>
          <a:xfrm>
            <a:off x="350982" y="3893127"/>
            <a:ext cx="10880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latin typeface="Grundschrift" panose="00000500000000000000" pitchFamily="2" charset="0"/>
              </a:rPr>
              <a:t>2. Richtiges Sprechen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latin typeface="Grundschrift" panose="00000500000000000000" pitchFamily="2" charset="0"/>
              </a:rPr>
              <a:t>Richtige Aussprache der Buchstaben (M und nicht EM)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49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64"/>
    </mc:Choice>
    <mc:Fallback>
      <p:transition spd="slow" advTm="66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C5F06A0-2816-4704-ABBD-1AC1A71AF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20" y="1155701"/>
            <a:ext cx="6123681" cy="432485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15CB430-86D4-4FA2-9066-109EF952BB24}"/>
              </a:ext>
            </a:extLst>
          </p:cNvPr>
          <p:cNvSpPr/>
          <p:nvPr/>
        </p:nvSpPr>
        <p:spPr>
          <a:xfrm>
            <a:off x="8975324" y="462987"/>
            <a:ext cx="2767627" cy="1759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Grundschrift" panose="00000500000000000000" pitchFamily="2" charset="0"/>
              </a:rPr>
              <a:t>Neugier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F7C4954-8D08-40FB-BA2A-5D54B49FD7C5}"/>
              </a:ext>
            </a:extLst>
          </p:cNvPr>
          <p:cNvSpPr/>
          <p:nvPr/>
        </p:nvSpPr>
        <p:spPr>
          <a:xfrm>
            <a:off x="8616000" y="3967704"/>
            <a:ext cx="3441539" cy="1759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Grundschrift" panose="00000500000000000000" pitchFamily="2" charset="0"/>
              </a:rPr>
              <a:t>Spannung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AD3D548-7F1A-4670-85F4-6E0957124789}"/>
              </a:ext>
            </a:extLst>
          </p:cNvPr>
          <p:cNvSpPr/>
          <p:nvPr/>
        </p:nvSpPr>
        <p:spPr>
          <a:xfrm>
            <a:off x="4213185" y="4876900"/>
            <a:ext cx="3588152" cy="1759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Grundschrift" panose="00000500000000000000" pitchFamily="2" charset="0"/>
              </a:rPr>
              <a:t>Vorfreude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58C40CD-3201-432E-95B3-35C2ADDED34C}"/>
              </a:ext>
            </a:extLst>
          </p:cNvPr>
          <p:cNvSpPr/>
          <p:nvPr/>
        </p:nvSpPr>
        <p:spPr>
          <a:xfrm>
            <a:off x="126823" y="4197453"/>
            <a:ext cx="3449178" cy="2110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Grundschrift" panose="00000500000000000000" pitchFamily="2" charset="0"/>
              </a:rPr>
              <a:t>offene Fragen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2E97FE1-83C5-4765-AD24-17526E96AB09}"/>
              </a:ext>
            </a:extLst>
          </p:cNvPr>
          <p:cNvSpPr/>
          <p:nvPr/>
        </p:nvSpPr>
        <p:spPr>
          <a:xfrm>
            <a:off x="126823" y="251267"/>
            <a:ext cx="4329430" cy="1971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Grundschrift" panose="00000500000000000000" pitchFamily="2" charset="0"/>
              </a:rPr>
              <a:t>Unsicherheit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B62B555-BD74-4B66-A048-357E3D10E5C4}"/>
              </a:ext>
            </a:extLst>
          </p:cNvPr>
          <p:cNvSpPr/>
          <p:nvPr/>
        </p:nvSpPr>
        <p:spPr>
          <a:xfrm>
            <a:off x="5331975" y="0"/>
            <a:ext cx="2767627" cy="1759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Grundschrift" panose="00000500000000000000" pitchFamily="2" charset="0"/>
              </a:rPr>
              <a:t>Ängste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377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00"/>
    </mc:Choice>
    <mc:Fallback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8D42872B-59C1-4A2C-81C0-7DF209E30081}"/>
              </a:ext>
            </a:extLst>
          </p:cNvPr>
          <p:cNvSpPr/>
          <p:nvPr/>
        </p:nvSpPr>
        <p:spPr>
          <a:xfrm>
            <a:off x="960268" y="319780"/>
            <a:ext cx="10271464" cy="13937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  <a:latin typeface="Grundschrift" panose="00000500000000000000" pitchFamily="2" charset="0"/>
              </a:rPr>
              <a:t>Vielen Dank für Ihre Aufmerksamkeit!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8A27F1E-D75E-49CA-95C0-41429CB57908}"/>
              </a:ext>
            </a:extLst>
          </p:cNvPr>
          <p:cNvSpPr/>
          <p:nvPr/>
        </p:nvSpPr>
        <p:spPr>
          <a:xfrm>
            <a:off x="428263" y="2430684"/>
            <a:ext cx="2882096" cy="17014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Grundschrift" panose="00000500000000000000" pitchFamily="2" charset="0"/>
              </a:rPr>
              <a:t>Fragen?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81438B8-A438-4415-8BA4-5C0406939DAC}"/>
              </a:ext>
            </a:extLst>
          </p:cNvPr>
          <p:cNvSpPr/>
          <p:nvPr/>
        </p:nvSpPr>
        <p:spPr>
          <a:xfrm>
            <a:off x="3821574" y="3856299"/>
            <a:ext cx="3019063" cy="17014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Grundschrift" panose="00000500000000000000" pitchFamily="2" charset="0"/>
              </a:rPr>
              <a:t>Wünsche?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8D03D33-BE30-40C7-8DDC-0963019930EA}"/>
              </a:ext>
            </a:extLst>
          </p:cNvPr>
          <p:cNvSpPr/>
          <p:nvPr/>
        </p:nvSpPr>
        <p:spPr>
          <a:xfrm>
            <a:off x="7440594" y="2430684"/>
            <a:ext cx="4168814" cy="17014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Grundschrift" panose="00000500000000000000" pitchFamily="2" charset="0"/>
              </a:rPr>
              <a:t>Anmerkungen?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308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36"/>
    </mc:Choice>
    <mc:Fallback>
      <p:transition spd="slow" advTm="1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rechblase: oval 1">
            <a:extLst>
              <a:ext uri="{FF2B5EF4-FFF2-40B4-BE49-F238E27FC236}">
                <a16:creationId xmlns:a16="http://schemas.microsoft.com/office/drawing/2014/main" id="{1D448CFC-812D-4041-9471-5441F5FF8741}"/>
              </a:ext>
            </a:extLst>
          </p:cNvPr>
          <p:cNvSpPr/>
          <p:nvPr/>
        </p:nvSpPr>
        <p:spPr>
          <a:xfrm>
            <a:off x="6785500" y="2435440"/>
            <a:ext cx="4811698" cy="1766656"/>
          </a:xfrm>
          <a:prstGeom prst="wedgeEllipseCallout">
            <a:avLst>
              <a:gd name="adj1" fmla="val -40558"/>
              <a:gd name="adj2" fmla="val 7204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Grundschrift" panose="00000500000000000000" pitchFamily="2" charset="0"/>
              </a:rPr>
              <a:t>Wie gehe ich mit meiner eigenen Erwartungshaltung um?</a:t>
            </a:r>
          </a:p>
        </p:txBody>
      </p:sp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87B09BEC-E596-4CA5-BD9B-82133C34F456}"/>
              </a:ext>
            </a:extLst>
          </p:cNvPr>
          <p:cNvSpPr/>
          <p:nvPr/>
        </p:nvSpPr>
        <p:spPr>
          <a:xfrm>
            <a:off x="6766263" y="94602"/>
            <a:ext cx="4394447" cy="1766656"/>
          </a:xfrm>
          <a:prstGeom prst="wedgeEllipseCallout">
            <a:avLst>
              <a:gd name="adj1" fmla="val -40558"/>
              <a:gd name="adj2" fmla="val 7204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Grundschrift" panose="00000500000000000000" pitchFamily="2" charset="0"/>
              </a:rPr>
              <a:t>Wie kann ich mein Kind unterstützen?</a:t>
            </a: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58AC25A7-F00D-4CE2-B89A-8CB9BB2EF29B}"/>
              </a:ext>
            </a:extLst>
          </p:cNvPr>
          <p:cNvSpPr/>
          <p:nvPr/>
        </p:nvSpPr>
        <p:spPr>
          <a:xfrm>
            <a:off x="227857" y="2797945"/>
            <a:ext cx="4394447" cy="1766656"/>
          </a:xfrm>
          <a:prstGeom prst="wedgeEllipseCallout">
            <a:avLst>
              <a:gd name="adj1" fmla="val -40558"/>
              <a:gd name="adj2" fmla="val 7204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Grundschrift" panose="00000500000000000000" pitchFamily="2" charset="0"/>
              </a:rPr>
              <a:t>Was erwartet die Schule von einem Schulanfänger?</a:t>
            </a:r>
          </a:p>
        </p:txBody>
      </p:sp>
      <p:sp>
        <p:nvSpPr>
          <p:cNvPr id="5" name="Sprechblase: oval 4">
            <a:extLst>
              <a:ext uri="{FF2B5EF4-FFF2-40B4-BE49-F238E27FC236}">
                <a16:creationId xmlns:a16="http://schemas.microsoft.com/office/drawing/2014/main" id="{D80F9C3E-7A2D-4B40-9914-F92FCFF44A2D}"/>
              </a:ext>
            </a:extLst>
          </p:cNvPr>
          <p:cNvSpPr/>
          <p:nvPr/>
        </p:nvSpPr>
        <p:spPr>
          <a:xfrm>
            <a:off x="1945688" y="338831"/>
            <a:ext cx="4394447" cy="1766656"/>
          </a:xfrm>
          <a:prstGeom prst="wedgeEllipseCallout">
            <a:avLst>
              <a:gd name="adj1" fmla="val -40558"/>
              <a:gd name="adj2" fmla="val 7204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Grundschrift" panose="00000500000000000000" pitchFamily="2" charset="0"/>
              </a:rPr>
              <a:t>Was kann ich tun, damit der Schulstart gut gelingt?</a:t>
            </a:r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CAFAFAE6-A1D2-4325-8F0F-DFC0ADED3DBD}"/>
              </a:ext>
            </a:extLst>
          </p:cNvPr>
          <p:cNvSpPr/>
          <p:nvPr/>
        </p:nvSpPr>
        <p:spPr>
          <a:xfrm>
            <a:off x="2567124" y="4564601"/>
            <a:ext cx="4394447" cy="1766656"/>
          </a:xfrm>
          <a:prstGeom prst="wedgeEllipseCallout">
            <a:avLst>
              <a:gd name="adj1" fmla="val -40558"/>
              <a:gd name="adj2" fmla="val 7204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Grundschrift" panose="00000500000000000000" pitchFamily="2" charset="0"/>
              </a:rPr>
              <a:t>Ist mein Kind schulfähig?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57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00"/>
    </mc:Choice>
    <mc:Fallback>
      <p:transition spd="slow" advTm="27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21EF90FF-6EA2-4D50-92D8-2EE17A22B910}"/>
              </a:ext>
            </a:extLst>
          </p:cNvPr>
          <p:cNvSpPr/>
          <p:nvPr/>
        </p:nvSpPr>
        <p:spPr>
          <a:xfrm>
            <a:off x="958788" y="621437"/>
            <a:ext cx="10271464" cy="13937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200" dirty="0">
                <a:solidFill>
                  <a:schemeClr val="tx1"/>
                </a:solidFill>
                <a:latin typeface="Grundschrift" panose="00000500000000000000" pitchFamily="2" charset="0"/>
              </a:rPr>
              <a:t>Schulfähigkeit</a:t>
            </a:r>
          </a:p>
        </p:txBody>
      </p:sp>
      <p:sp>
        <p:nvSpPr>
          <p:cNvPr id="6" name="Rechteck: eine Ecke abgeschnitten 5">
            <a:extLst>
              <a:ext uri="{FF2B5EF4-FFF2-40B4-BE49-F238E27FC236}">
                <a16:creationId xmlns:a16="http://schemas.microsoft.com/office/drawing/2014/main" id="{7E52CEAF-E737-48BB-832D-DB43ECA0B2CD}"/>
              </a:ext>
            </a:extLst>
          </p:cNvPr>
          <p:cNvSpPr/>
          <p:nvPr/>
        </p:nvSpPr>
        <p:spPr>
          <a:xfrm>
            <a:off x="568171" y="2672177"/>
            <a:ext cx="6152226" cy="3249227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600" dirty="0">
                <a:solidFill>
                  <a:schemeClr val="tx1"/>
                </a:solidFill>
                <a:latin typeface="Grundschrift" panose="00000500000000000000" pitchFamily="2" charset="0"/>
              </a:rPr>
              <a:t>Schulfähigkeit ist die Fähigkeit des Kindes, den gestellten Anforderungen der Grundschule gerecht zu werden.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DD9CB5-FF9A-4337-81CA-FCA845F94DF2}"/>
              </a:ext>
            </a:extLst>
          </p:cNvPr>
          <p:cNvSpPr txBox="1"/>
          <p:nvPr/>
        </p:nvSpPr>
        <p:spPr>
          <a:xfrm>
            <a:off x="7681250" y="2672177"/>
            <a:ext cx="4124928" cy="2062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/>
                </a:solidFill>
                <a:latin typeface="Grundschrift" panose="00000500000000000000" pitchFamily="2" charset="0"/>
              </a:rPr>
              <a:t>Unwichtig: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bis 20 oder 30 zählen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rechnen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das ABC aufsagen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latin typeface="Grundschrift" panose="00000500000000000000" pitchFamily="2" charset="0"/>
              </a:rPr>
              <a:t>lesen</a:t>
            </a:r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9A660683-06C3-4C39-B98B-6748BF5AF288}"/>
              </a:ext>
            </a:extLst>
          </p:cNvPr>
          <p:cNvSpPr/>
          <p:nvPr/>
        </p:nvSpPr>
        <p:spPr>
          <a:xfrm>
            <a:off x="9375494" y="4842770"/>
            <a:ext cx="775503" cy="10786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DED6F43-1C13-4158-81E5-5200E2B5C095}"/>
              </a:ext>
            </a:extLst>
          </p:cNvPr>
          <p:cNvSpPr/>
          <p:nvPr/>
        </p:nvSpPr>
        <p:spPr>
          <a:xfrm>
            <a:off x="8029237" y="5921404"/>
            <a:ext cx="3428953" cy="936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Schule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35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60"/>
    </mc:Choice>
    <mc:Fallback>
      <p:transition spd="slow" advTm="3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7050EDBE-C5A7-45AA-AD64-1C527E408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6342246"/>
              </p:ext>
            </p:extLst>
          </p:nvPr>
        </p:nvGraphicFramePr>
        <p:xfrm>
          <a:off x="1402465" y="453449"/>
          <a:ext cx="9387069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7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72"/>
    </mc:Choice>
    <mc:Fallback>
      <p:transition spd="slow" advTm="1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4C41BFE-49DA-424F-BCA3-B09BAB7556D8}"/>
              </a:ext>
            </a:extLst>
          </p:cNvPr>
          <p:cNvSpPr/>
          <p:nvPr/>
        </p:nvSpPr>
        <p:spPr>
          <a:xfrm>
            <a:off x="644324" y="416688"/>
            <a:ext cx="10903352" cy="902825"/>
          </a:xfrm>
          <a:prstGeom prst="roundRect">
            <a:avLst/>
          </a:prstGeom>
          <a:solidFill>
            <a:srgbClr val="5284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Grundschrift" panose="00000500000000000000" pitchFamily="2" charset="0"/>
              </a:rPr>
              <a:t>Soziale und emotionale Entwicklung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FB3F071-0049-4D1F-821C-3DCDDE3B6D42}"/>
              </a:ext>
            </a:extLst>
          </p:cNvPr>
          <p:cNvSpPr txBox="1"/>
          <p:nvPr/>
        </p:nvSpPr>
        <p:spPr>
          <a:xfrm>
            <a:off x="9961945" y="3175250"/>
            <a:ext cx="170533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teilen können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280307-9407-40D6-927A-BBBC4AAB3A73}"/>
              </a:ext>
            </a:extLst>
          </p:cNvPr>
          <p:cNvSpPr txBox="1"/>
          <p:nvPr/>
        </p:nvSpPr>
        <p:spPr>
          <a:xfrm>
            <a:off x="5982184" y="1735547"/>
            <a:ext cx="568509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Meinungsverschiedenheiten ohne Gewalt austragen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5FDED3-4A6F-45DF-8290-C52C3FE7B9FC}"/>
              </a:ext>
            </a:extLst>
          </p:cNvPr>
          <p:cNvSpPr txBox="1"/>
          <p:nvPr/>
        </p:nvSpPr>
        <p:spPr>
          <a:xfrm>
            <a:off x="5182566" y="4626017"/>
            <a:ext cx="242103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Regeln anerkennen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2588961-257D-47C5-85D3-D05BD9974C91}"/>
              </a:ext>
            </a:extLst>
          </p:cNvPr>
          <p:cNvSpPr txBox="1"/>
          <p:nvPr/>
        </p:nvSpPr>
        <p:spPr>
          <a:xfrm>
            <a:off x="239210" y="2467337"/>
            <a:ext cx="3429965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Grenzen setzen und beachten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C1B1AD-8EC7-47B5-BB75-F70121303837}"/>
              </a:ext>
            </a:extLst>
          </p:cNvPr>
          <p:cNvSpPr txBox="1"/>
          <p:nvPr/>
        </p:nvSpPr>
        <p:spPr>
          <a:xfrm>
            <a:off x="239210" y="1735547"/>
            <a:ext cx="462408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Wünsche anderer Kinder berücksichtigen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6DE0E3-0FA8-45E9-8DE0-238169AF11DE}"/>
              </a:ext>
            </a:extLst>
          </p:cNvPr>
          <p:cNvSpPr txBox="1"/>
          <p:nvPr/>
        </p:nvSpPr>
        <p:spPr>
          <a:xfrm>
            <a:off x="4657846" y="3916887"/>
            <a:ext cx="2905246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Hilfe annehmen können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45C4F0-AAB4-4B82-8F52-07B6985F0BFB}"/>
              </a:ext>
            </a:extLst>
          </p:cNvPr>
          <p:cNvSpPr txBox="1"/>
          <p:nvPr/>
        </p:nvSpPr>
        <p:spPr>
          <a:xfrm>
            <a:off x="239210" y="3182971"/>
            <a:ext cx="941214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problemloses stundenweises Ablösen von den Eltern oder der gewohnten Umgebung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E14A902-CEC2-4431-863D-96165150EB4A}"/>
              </a:ext>
            </a:extLst>
          </p:cNvPr>
          <p:cNvSpPr txBox="1"/>
          <p:nvPr/>
        </p:nvSpPr>
        <p:spPr>
          <a:xfrm>
            <a:off x="229563" y="3916887"/>
            <a:ext cx="402992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angemessene Frustrationstoleranz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64F1F55-045D-42AB-BB94-1548708A2FCA}"/>
              </a:ext>
            </a:extLst>
          </p:cNvPr>
          <p:cNvSpPr txBox="1"/>
          <p:nvPr/>
        </p:nvSpPr>
        <p:spPr>
          <a:xfrm>
            <a:off x="9612775" y="5380692"/>
            <a:ext cx="180565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Selbstvertrauen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DC74E63-AE3D-4EAC-90CA-158681999C2D}"/>
              </a:ext>
            </a:extLst>
          </p:cNvPr>
          <p:cNvSpPr txBox="1"/>
          <p:nvPr/>
        </p:nvSpPr>
        <p:spPr>
          <a:xfrm>
            <a:off x="7961454" y="3916887"/>
            <a:ext cx="370582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Bedürfnisse aufschieben können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266CBA5-6143-4816-96C2-A40550B58422}"/>
              </a:ext>
            </a:extLst>
          </p:cNvPr>
          <p:cNvSpPr txBox="1"/>
          <p:nvPr/>
        </p:nvSpPr>
        <p:spPr>
          <a:xfrm>
            <a:off x="239210" y="4626017"/>
            <a:ext cx="4587433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Wünsche und Kritik angemessen äußern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AEDB98F-5507-4A74-AA1A-14150BE43DFF}"/>
              </a:ext>
            </a:extLst>
          </p:cNvPr>
          <p:cNvSpPr txBox="1"/>
          <p:nvPr/>
        </p:nvSpPr>
        <p:spPr>
          <a:xfrm>
            <a:off x="7461686" y="5384719"/>
            <a:ext cx="1895674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Selbstregulation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DD64C76-F075-4215-97A5-D2FF41F72B59}"/>
              </a:ext>
            </a:extLst>
          </p:cNvPr>
          <p:cNvSpPr txBox="1"/>
          <p:nvPr/>
        </p:nvSpPr>
        <p:spPr>
          <a:xfrm>
            <a:off x="239210" y="5380692"/>
            <a:ext cx="686571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Kontakte zu anderen Kindern und Erwachsenen aufnehmen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9FEC29D-2675-497E-B2DA-FC788ED41A72}"/>
              </a:ext>
            </a:extLst>
          </p:cNvPr>
          <p:cNvSpPr txBox="1"/>
          <p:nvPr/>
        </p:nvSpPr>
        <p:spPr>
          <a:xfrm>
            <a:off x="7959526" y="4626017"/>
            <a:ext cx="3860156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Neugierde auf Schule und Wissen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D396831-6AA8-428D-AD3E-AE063F001948}"/>
              </a:ext>
            </a:extLst>
          </p:cNvPr>
          <p:cNvSpPr txBox="1"/>
          <p:nvPr/>
        </p:nvSpPr>
        <p:spPr>
          <a:xfrm>
            <a:off x="3898740" y="2467337"/>
            <a:ext cx="784622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erkennen und akzeptieren von Autoritätsstrukturen und -abläufen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757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520"/>
    </mc:Choice>
    <mc:Fallback>
      <p:transition spd="slow" advTm="13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hlinkClick r:id="rId5"/>
            <a:extLst>
              <a:ext uri="{FF2B5EF4-FFF2-40B4-BE49-F238E27FC236}">
                <a16:creationId xmlns:a16="http://schemas.microsoft.com/office/drawing/2014/main" id="{C4C41BFE-49DA-424F-BCA3-B09BAB7556D8}"/>
              </a:ext>
            </a:extLst>
          </p:cNvPr>
          <p:cNvSpPr/>
          <p:nvPr/>
        </p:nvSpPr>
        <p:spPr>
          <a:xfrm>
            <a:off x="644324" y="416688"/>
            <a:ext cx="10903352" cy="902825"/>
          </a:xfrm>
          <a:prstGeom prst="roundRect">
            <a:avLst/>
          </a:prstGeom>
          <a:solidFill>
            <a:srgbClr val="5284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Grundschrift" panose="00000500000000000000" pitchFamily="2" charset="0"/>
              </a:rPr>
              <a:t>geistige und sprachliche Entwicklung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FB3F071-0049-4D1F-821C-3DCDDE3B6D42}"/>
              </a:ext>
            </a:extLst>
          </p:cNvPr>
          <p:cNvSpPr txBox="1"/>
          <p:nvPr/>
        </p:nvSpPr>
        <p:spPr>
          <a:xfrm>
            <a:off x="6096000" y="3162212"/>
            <a:ext cx="5930094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Dinge und Aufträge für kurze Zeit merken können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280307-9407-40D6-927A-BBBC4AAB3A73}"/>
              </a:ext>
            </a:extLst>
          </p:cNvPr>
          <p:cNvSpPr txBox="1"/>
          <p:nvPr/>
        </p:nvSpPr>
        <p:spPr>
          <a:xfrm>
            <a:off x="239210" y="1772462"/>
            <a:ext cx="568509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akustische, taktile und visuelle Wahrnehmung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5FDED3-4A6F-45DF-8290-C52C3FE7B9FC}"/>
              </a:ext>
            </a:extLst>
          </p:cNvPr>
          <p:cNvSpPr txBox="1"/>
          <p:nvPr/>
        </p:nvSpPr>
        <p:spPr>
          <a:xfrm>
            <a:off x="6340998" y="1772462"/>
            <a:ext cx="568509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Kleine Mengen auf einen Blick erfassen (bis 6)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2588961-257D-47C5-85D3-D05BD9974C91}"/>
              </a:ext>
            </a:extLst>
          </p:cNvPr>
          <p:cNvSpPr txBox="1"/>
          <p:nvPr/>
        </p:nvSpPr>
        <p:spPr>
          <a:xfrm>
            <a:off x="239210" y="2467337"/>
            <a:ext cx="319847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Größenverhältnisse erkennen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C1B1AD-8EC7-47B5-BB75-F70121303837}"/>
              </a:ext>
            </a:extLst>
          </p:cNvPr>
          <p:cNvSpPr txBox="1"/>
          <p:nvPr/>
        </p:nvSpPr>
        <p:spPr>
          <a:xfrm>
            <a:off x="3568859" y="2467337"/>
            <a:ext cx="3429966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Formen kennen und erkennen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6DE0E3-0FA8-45E9-8DE0-238169AF11DE}"/>
              </a:ext>
            </a:extLst>
          </p:cNvPr>
          <p:cNvSpPr txBox="1"/>
          <p:nvPr/>
        </p:nvSpPr>
        <p:spPr>
          <a:xfrm>
            <a:off x="7216817" y="2467337"/>
            <a:ext cx="480927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sich auf eine Sache konzentrieren können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45C4F0-AAB4-4B82-8F52-07B6985F0BFB}"/>
              </a:ext>
            </a:extLst>
          </p:cNvPr>
          <p:cNvSpPr txBox="1"/>
          <p:nvPr/>
        </p:nvSpPr>
        <p:spPr>
          <a:xfrm>
            <a:off x="229563" y="3162212"/>
            <a:ext cx="568509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gute Sinneswahrnehmung und Sinnesverarbeitung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E14A902-CEC2-4431-863D-96165150EB4A}"/>
              </a:ext>
            </a:extLst>
          </p:cNvPr>
          <p:cNvSpPr txBox="1"/>
          <p:nvPr/>
        </p:nvSpPr>
        <p:spPr>
          <a:xfrm>
            <a:off x="239210" y="3864214"/>
            <a:ext cx="3705829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Sprach- und Wortverständnis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64F1F55-045D-42AB-BB94-1548708A2FCA}"/>
              </a:ext>
            </a:extLst>
          </p:cNvPr>
          <p:cNvSpPr txBox="1"/>
          <p:nvPr/>
        </p:nvSpPr>
        <p:spPr>
          <a:xfrm>
            <a:off x="4230547" y="3869234"/>
            <a:ext cx="4878729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grammatikalisch richtige Sätze formulieren 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DC74E63-AE3D-4EAC-90CA-158681999C2D}"/>
              </a:ext>
            </a:extLst>
          </p:cNvPr>
          <p:cNvSpPr txBox="1"/>
          <p:nvPr/>
        </p:nvSpPr>
        <p:spPr>
          <a:xfrm>
            <a:off x="5283842" y="5328019"/>
            <a:ext cx="469353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Informationen richtig wiedergeben können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266CBA5-6143-4816-96C2-A40550B58422}"/>
              </a:ext>
            </a:extLst>
          </p:cNvPr>
          <p:cNvSpPr txBox="1"/>
          <p:nvPr/>
        </p:nvSpPr>
        <p:spPr>
          <a:xfrm>
            <a:off x="239211" y="4626017"/>
            <a:ext cx="277020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aktives Sprechverhalten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AEDB98F-5507-4A74-AA1A-14150BE43DFF}"/>
              </a:ext>
            </a:extLst>
          </p:cNvPr>
          <p:cNvSpPr txBox="1"/>
          <p:nvPr/>
        </p:nvSpPr>
        <p:spPr>
          <a:xfrm>
            <a:off x="3243804" y="4626017"/>
            <a:ext cx="469353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Ausdauer und Genauigkeit beim Spielen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DD64C76-F075-4215-97A5-D2FF41F72B59}"/>
              </a:ext>
            </a:extLst>
          </p:cNvPr>
          <p:cNvSpPr txBox="1"/>
          <p:nvPr/>
        </p:nvSpPr>
        <p:spPr>
          <a:xfrm>
            <a:off x="229563" y="5328019"/>
            <a:ext cx="4805424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folgerichtiges, zusammenhängendes Denken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BE4945A-605B-46F2-AC14-E00C62142DCF}"/>
              </a:ext>
            </a:extLst>
          </p:cNvPr>
          <p:cNvSpPr txBox="1"/>
          <p:nvPr/>
        </p:nvSpPr>
        <p:spPr>
          <a:xfrm>
            <a:off x="8171718" y="4620997"/>
            <a:ext cx="3854376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gute Beobachtungsfähigkeit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1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16"/>
    </mc:Choice>
    <mc:Fallback>
      <p:transition spd="slow" advTm="72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4C41BFE-49DA-424F-BCA3-B09BAB7556D8}"/>
              </a:ext>
            </a:extLst>
          </p:cNvPr>
          <p:cNvSpPr/>
          <p:nvPr/>
        </p:nvSpPr>
        <p:spPr>
          <a:xfrm>
            <a:off x="644324" y="416688"/>
            <a:ext cx="10903352" cy="902825"/>
          </a:xfrm>
          <a:prstGeom prst="roundRect">
            <a:avLst/>
          </a:prstGeom>
          <a:solidFill>
            <a:srgbClr val="5284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Grundschrift" panose="00000500000000000000" pitchFamily="2" charset="0"/>
              </a:rPr>
              <a:t>motorische Entwicklung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FB3F071-0049-4D1F-821C-3DCDDE3B6D42}"/>
              </a:ext>
            </a:extLst>
          </p:cNvPr>
          <p:cNvSpPr txBox="1"/>
          <p:nvPr/>
        </p:nvSpPr>
        <p:spPr>
          <a:xfrm>
            <a:off x="2319244" y="3162212"/>
            <a:ext cx="1551716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Stifthaltung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280307-9407-40D6-927A-BBBC4AAB3A73}"/>
              </a:ext>
            </a:extLst>
          </p:cNvPr>
          <p:cNvSpPr txBox="1"/>
          <p:nvPr/>
        </p:nvSpPr>
        <p:spPr>
          <a:xfrm>
            <a:off x="239209" y="1772462"/>
            <a:ext cx="7908396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Gesamtkörperkoordination beim Anziehen, Tasche öffnen, schreiben…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5FDED3-4A6F-45DF-8290-C52C3FE7B9FC}"/>
              </a:ext>
            </a:extLst>
          </p:cNvPr>
          <p:cNvSpPr txBox="1"/>
          <p:nvPr/>
        </p:nvSpPr>
        <p:spPr>
          <a:xfrm>
            <a:off x="8466224" y="1772462"/>
            <a:ext cx="163268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Nase putzen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2588961-257D-47C5-85D3-D05BD9974C91}"/>
              </a:ext>
            </a:extLst>
          </p:cNvPr>
          <p:cNvSpPr txBox="1"/>
          <p:nvPr/>
        </p:nvSpPr>
        <p:spPr>
          <a:xfrm>
            <a:off x="239209" y="2455190"/>
            <a:ext cx="416007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selbstständig auf die Toilette gehen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C1B1AD-8EC7-47B5-BB75-F70121303837}"/>
              </a:ext>
            </a:extLst>
          </p:cNvPr>
          <p:cNvSpPr txBox="1"/>
          <p:nvPr/>
        </p:nvSpPr>
        <p:spPr>
          <a:xfrm>
            <a:off x="4778396" y="2467337"/>
            <a:ext cx="146133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ruhig sitzen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6DE0E3-0FA8-45E9-8DE0-238169AF11DE}"/>
              </a:ext>
            </a:extLst>
          </p:cNvPr>
          <p:cNvSpPr txBox="1"/>
          <p:nvPr/>
        </p:nvSpPr>
        <p:spPr>
          <a:xfrm>
            <a:off x="6566289" y="2455190"/>
            <a:ext cx="245286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fließende Bewegungen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45C4F0-AAB4-4B82-8F52-07B6985F0BFB}"/>
              </a:ext>
            </a:extLst>
          </p:cNvPr>
          <p:cNvSpPr txBox="1"/>
          <p:nvPr/>
        </p:nvSpPr>
        <p:spPr>
          <a:xfrm>
            <a:off x="229563" y="3162212"/>
            <a:ext cx="173131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Gleichgewicht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E14A902-CEC2-4431-863D-96165150EB4A}"/>
              </a:ext>
            </a:extLst>
          </p:cNvPr>
          <p:cNvSpPr txBox="1"/>
          <p:nvPr/>
        </p:nvSpPr>
        <p:spPr>
          <a:xfrm>
            <a:off x="4193407" y="3163541"/>
            <a:ext cx="427281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genaues Ausmalen und Ausschneiden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64F1F55-045D-42AB-BB94-1548708A2FCA}"/>
              </a:ext>
            </a:extLst>
          </p:cNvPr>
          <p:cNvSpPr txBox="1"/>
          <p:nvPr/>
        </p:nvSpPr>
        <p:spPr>
          <a:xfrm>
            <a:off x="229563" y="3871892"/>
            <a:ext cx="4878729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saubere Klebe- und Bastelarbeiten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266CBA5-6143-4816-96C2-A40550B58422}"/>
              </a:ext>
            </a:extLst>
          </p:cNvPr>
          <p:cNvSpPr txBox="1"/>
          <p:nvPr/>
        </p:nvSpPr>
        <p:spPr>
          <a:xfrm>
            <a:off x="5401510" y="3874906"/>
            <a:ext cx="519537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kleine Gegenstände sicher greifen können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AEDB98F-5507-4A74-AA1A-14150BE43DFF}"/>
              </a:ext>
            </a:extLst>
          </p:cNvPr>
          <p:cNvSpPr txBox="1"/>
          <p:nvPr/>
        </p:nvSpPr>
        <p:spPr>
          <a:xfrm>
            <a:off x="239209" y="4551962"/>
            <a:ext cx="552151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Schultasche und nötige Utensilien alleine tragen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DD64C76-F075-4215-97A5-D2FF41F72B59}"/>
              </a:ext>
            </a:extLst>
          </p:cNvPr>
          <p:cNvSpPr txBox="1"/>
          <p:nvPr/>
        </p:nvSpPr>
        <p:spPr>
          <a:xfrm>
            <a:off x="229563" y="5328019"/>
            <a:ext cx="282859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stabiler Gesamteindruck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BE4945A-605B-46F2-AC14-E00C62142DCF}"/>
              </a:ext>
            </a:extLst>
          </p:cNvPr>
          <p:cNvSpPr txBox="1"/>
          <p:nvPr/>
        </p:nvSpPr>
        <p:spPr>
          <a:xfrm>
            <a:off x="6072006" y="4550974"/>
            <a:ext cx="4693533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Bewältigung des Kindergartenvormittages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71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192"/>
    </mc:Choice>
    <mc:Fallback>
      <p:transition spd="slow" advTm="19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4C41BFE-49DA-424F-BCA3-B09BAB7556D8}"/>
              </a:ext>
            </a:extLst>
          </p:cNvPr>
          <p:cNvSpPr/>
          <p:nvPr/>
        </p:nvSpPr>
        <p:spPr>
          <a:xfrm>
            <a:off x="644324" y="416688"/>
            <a:ext cx="10903352" cy="902825"/>
          </a:xfrm>
          <a:prstGeom prst="roundRect">
            <a:avLst/>
          </a:prstGeom>
          <a:solidFill>
            <a:srgbClr val="5284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Grundschrift" panose="00000500000000000000" pitchFamily="2" charset="0"/>
              </a:rPr>
              <a:t>Neurologische Reife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280307-9407-40D6-927A-BBBC4AAB3A73}"/>
              </a:ext>
            </a:extLst>
          </p:cNvPr>
          <p:cNvSpPr txBox="1"/>
          <p:nvPr/>
        </p:nvSpPr>
        <p:spPr>
          <a:xfrm>
            <a:off x="3670367" y="1885584"/>
            <a:ext cx="4851265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Grundschrift" panose="00000500000000000000" pitchFamily="2" charset="0"/>
              </a:rPr>
              <a:t>Zusammenarbeit der beiden Gehirnhälften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58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92"/>
    </mc:Choice>
    <mc:Fallback>
      <p:transition spd="slow" advTm="29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0.5|24.3|1.5|1.2|11.7|1.3|4.3|1.2|3.2|0.8|6.4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2.4|56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3|7.9|3.9|4.3|4.4|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4|1.6|39.7|20.5|23.2|22.2|31|23.4|2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4|0.8|15.1|50.9|49.7|44|51.6|1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2.4|30.1|1|4.7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4|19.9|3|1.7|1.3|1.1|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3|37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7|1.6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.9|2.5|1.7|3.3|2.1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6|3.3|4.7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6|5.7|10.5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1|2.5|4.2|3.2|3.9|4.5|3.5|7.2|4|3.5|3.6|3.6|4|4.8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8.3|4.9|4.2|6.2|3.4|3.8|4.2|4.9|3.7|4.8|4.4|3.3|5.1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8|7|6.1|2.3|3.8|2.9|3.5|3|3|4.3|3.5|4.8|4.6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9.1"/>
</p:tagLst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921</Words>
  <Application>Microsoft Office PowerPoint</Application>
  <PresentationFormat>Breitbild</PresentationFormat>
  <Paragraphs>171</Paragraphs>
  <Slides>20</Slides>
  <Notes>0</Notes>
  <HiddenSlides>0</HiddenSlides>
  <MMClips>20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Arial</vt:lpstr>
      <vt:lpstr>Calibri</vt:lpstr>
      <vt:lpstr>DR HH</vt:lpstr>
      <vt:lpstr>Gill Sans MT</vt:lpstr>
      <vt:lpstr>Grundschrift</vt:lpstr>
      <vt:lpstr>Times New Roman</vt:lpstr>
      <vt:lpstr>Wingdings</vt:lpstr>
      <vt:lpstr>Galerie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Elisabeth Pick</dc:creator>
  <cp:lastModifiedBy>GS-Login</cp:lastModifiedBy>
  <cp:revision>41</cp:revision>
  <dcterms:created xsi:type="dcterms:W3CDTF">2021-01-06T09:47:35Z</dcterms:created>
  <dcterms:modified xsi:type="dcterms:W3CDTF">2021-02-16T07:04:52Z</dcterms:modified>
</cp:coreProperties>
</file>